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sldIdLst>
    <p:sldId id="393" r:id="rId2"/>
    <p:sldId id="394" r:id="rId3"/>
    <p:sldId id="395" r:id="rId4"/>
    <p:sldId id="396" r:id="rId5"/>
    <p:sldId id="411" r:id="rId6"/>
    <p:sldId id="412" r:id="rId7"/>
    <p:sldId id="409" r:id="rId8"/>
    <p:sldId id="413" r:id="rId9"/>
    <p:sldId id="414" r:id="rId10"/>
    <p:sldId id="415" r:id="rId11"/>
    <p:sldId id="416" r:id="rId12"/>
    <p:sldId id="417" r:id="rId13"/>
    <p:sldId id="418" r:id="rId14"/>
    <p:sldId id="420" r:id="rId15"/>
    <p:sldId id="422" r:id="rId16"/>
    <p:sldId id="423" r:id="rId17"/>
    <p:sldId id="424" r:id="rId18"/>
    <p:sldId id="425" r:id="rId19"/>
    <p:sldId id="421" r:id="rId20"/>
    <p:sldId id="426" r:id="rId21"/>
    <p:sldId id="427" r:id="rId22"/>
    <p:sldId id="428" r:id="rId23"/>
    <p:sldId id="429" r:id="rId24"/>
    <p:sldId id="430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safe" initials="m" lastIdx="1" clrIdx="0">
    <p:extLst>
      <p:ext uri="{19B8F6BF-5375-455C-9EA6-DF929625EA0E}">
        <p15:presenceInfo xmlns:p15="http://schemas.microsoft.com/office/powerpoint/2012/main" userId="madesa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F7B718"/>
    <a:srgbClr val="DB2828"/>
    <a:srgbClr val="6D6E71"/>
    <a:srgbClr val="E32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94"/>
  </p:normalViewPr>
  <p:slideViewPr>
    <p:cSldViewPr snapToGrid="0">
      <p:cViewPr varScale="1">
        <p:scale>
          <a:sx n="81" d="100"/>
          <a:sy n="81" d="100"/>
        </p:scale>
        <p:origin x="49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9DCD6AB-1FDF-453A-9371-AE053988DF1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E7F893-C5EB-4B0E-AFB4-5337501A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de Safe Logo (002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1586" y="1591480"/>
            <a:ext cx="11603070" cy="38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0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92075"/>
            <a:ext cx="2394066" cy="11970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1"/>
            <a:ext cx="10972800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14031"/>
            <a:ext cx="2844800" cy="365125"/>
          </a:xfrm>
        </p:spPr>
        <p:txBody>
          <a:bodyPr/>
          <a:lstStyle>
            <a:lvl1pPr algn="l">
              <a:defRPr/>
            </a:lvl1pPr>
          </a:lstStyle>
          <a:p>
            <a:fld id="{65822713-C429-4A09-A202-70C34AE10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95400"/>
            <a:ext cx="10972800" cy="1143000"/>
          </a:xfrm>
        </p:spPr>
        <p:txBody>
          <a:bodyPr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5" y="300211"/>
            <a:ext cx="2190246" cy="7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20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92075"/>
            <a:ext cx="2394066" cy="1197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95400"/>
            <a:ext cx="10972800" cy="1143000"/>
          </a:xfrm>
        </p:spPr>
        <p:txBody>
          <a:bodyPr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1"/>
            <a:ext cx="10972800" cy="3382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14031"/>
            <a:ext cx="2844800" cy="365125"/>
          </a:xfrm>
        </p:spPr>
        <p:txBody>
          <a:bodyPr/>
          <a:lstStyle>
            <a:lvl1pPr algn="l">
              <a:defRPr/>
            </a:lvl1pPr>
          </a:lstStyle>
          <a:p>
            <a:fld id="{65822713-C429-4A09-A202-70C34AE101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5" y="300211"/>
            <a:ext cx="2190246" cy="7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24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92075"/>
            <a:ext cx="2394066" cy="1197033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14031"/>
            <a:ext cx="2844800" cy="365125"/>
          </a:xfrm>
        </p:spPr>
        <p:txBody>
          <a:bodyPr/>
          <a:lstStyle>
            <a:lvl1pPr algn="l">
              <a:defRPr/>
            </a:lvl1pPr>
          </a:lstStyle>
          <a:p>
            <a:fld id="{65822713-C429-4A09-A202-70C34AE10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95400"/>
            <a:ext cx="10972800" cy="1143000"/>
          </a:xfrm>
        </p:spPr>
        <p:txBody>
          <a:bodyPr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5" y="300211"/>
            <a:ext cx="2190246" cy="7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56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E4A1-2D0B-4849-B88C-289012059964}" type="datetime1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www.madesafe.ca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F9B2-BA25-4CF7-B620-5658867AE4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685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5" y="300211"/>
            <a:ext cx="2190246" cy="722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92075"/>
            <a:ext cx="2394066" cy="1197033"/>
          </a:xfrm>
          <a:prstGeom prst="rect">
            <a:avLst/>
          </a:prstGeom>
        </p:spPr>
      </p:pic>
      <p:sp>
        <p:nvSpPr>
          <p:cNvPr id="5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02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09598" y="530225"/>
            <a:ext cx="10734263" cy="11398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4400">
                <a:solidFill>
                  <a:srgbClr val="000000"/>
                </a:solidFill>
                <a:latin typeface="Brandon Grotesque Light"/>
                <a:ea typeface="Brandon Grotesque Light"/>
                <a:cs typeface="Brandon Grotesque Light"/>
                <a:sym typeface="Brandon Grotesque Light"/>
              </a:defRPr>
            </a:pPr>
            <a:endParaRPr/>
          </a:p>
        </p:txBody>
      </p:sp>
      <p:sp>
        <p:nvSpPr>
          <p:cNvPr id="5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5" y="300211"/>
            <a:ext cx="2190246" cy="722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92075"/>
            <a:ext cx="2394066" cy="11970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E1836-5F0C-4813-898C-4CC4153D9138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2713-C429-4A09-A202-70C34AE101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hidden="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2" y="6363256"/>
            <a:ext cx="1759516" cy="362953"/>
          </a:xfrm>
          <a:prstGeom prst="rect">
            <a:avLst/>
          </a:prstGeom>
        </p:spPr>
      </p:pic>
      <p:sp>
        <p:nvSpPr>
          <p:cNvPr id="9" name="Slide Number Placeholder 5" hidden="1"/>
          <p:cNvSpPr txBox="1">
            <a:spLocks/>
          </p:cNvSpPr>
          <p:nvPr/>
        </p:nvSpPr>
        <p:spPr>
          <a:xfrm>
            <a:off x="609600" y="6326416"/>
            <a:ext cx="8877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29B3F9-5CEA-4995-834C-E0892F0EB07B}" type="slidenum">
              <a:rPr lang="en-US" altLang="en-US" sz="1800" smtClean="0"/>
              <a:pPr/>
              <a:t>‹#›</a:t>
            </a:fld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7944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ardingmindsatwork.ca/about/about-plan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hfa.ca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Evwgu369Jw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nationalcouncil.org/wp-content/uploads/2013/10/NC-Mag-MHFA-Origami-Insert.pdf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alhealthcommission.ca/" TargetMode="External"/><Relationship Id="rId2" Type="http://schemas.openxmlformats.org/officeDocument/2006/relationships/hyperlink" Target="https://www.youtube.com/watch?time_continue=166&amp;v=25uoUwAXC6w&amp;feature=emb_title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2OynJJOclGw&amp;feature=emb_titl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LOJG8zdR8&amp;feature=emb_titl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6Ou2oAIVx2g&amp;feature=emb_titl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7&amp;v=Xq6eHENKKHw&amp;feature=emb_titl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tstalk.bell.ca/en/results-impact/#fund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time_continue=4&amp;v=YVCCRxJKsx8&amp;feature=emb_title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ja.ca/English/Courses-and-Training/Pages/Course%20Descriptions/MENTAL-HEALTH-FIRST-AID.aspx" TargetMode="External"/><Relationship Id="rId2" Type="http://schemas.openxmlformats.org/officeDocument/2006/relationships/hyperlink" Target="https://www.safemanitoba.com/Education/Pages/A-Hazard-Is-A-Hazard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ardingmindsatwork.c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alhealthcommission.ca/English/13-factors-addressing-mental-health-workplac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ardingmindsatwork.ca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ardingmindsatwork.ca/about/about-resources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esafe.ca/contact" TargetMode="External"/><Relationship Id="rId2" Type="http://schemas.openxmlformats.org/officeDocument/2006/relationships/hyperlink" Target="https://letstalk.bell.ca/en/taking-positive-action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1C1851-9229-422F-9D69-5087865B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43201"/>
            <a:ext cx="6962274" cy="3834062"/>
          </a:xfrm>
        </p:spPr>
        <p:txBody>
          <a:bodyPr/>
          <a:lstStyle/>
          <a:p>
            <a:r>
              <a:rPr lang="en-CA" dirty="0"/>
              <a:t>Bell Let’s Talk launched in 2010 with a focus on building awareness, acceptance and action towards mental health. </a:t>
            </a:r>
          </a:p>
          <a:p>
            <a:r>
              <a:rPr lang="en-CA" dirty="0"/>
              <a:t>Since then Canadians have taken the conversation around mental health to remarkable heights, making it clear that mental health matters.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8D906A-D8EB-4BC4-9D08-92B1ABA3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Bell Let’s Talk Day</a:t>
            </a:r>
            <a:endParaRPr lang="en-CA" b="1" dirty="0">
              <a:latin typeface="+mn-lt"/>
            </a:endParaRPr>
          </a:p>
        </p:txBody>
      </p:sp>
      <p:pic>
        <p:nvPicPr>
          <p:cNvPr id="1028" name="Picture 4" descr="Image result for bell let's talk day">
            <a:extLst>
              <a:ext uri="{FF2B5EF4-FFF2-40B4-BE49-F238E27FC236}">
                <a16:creationId xmlns:a16="http://schemas.microsoft.com/office/drawing/2014/main" id="{023382E8-3A2B-444F-93D8-0F46E6DCB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22462" r="10066" b="20979"/>
          <a:stretch/>
        </p:blipFill>
        <p:spPr bwMode="auto">
          <a:xfrm>
            <a:off x="6716481" y="1034546"/>
            <a:ext cx="5154676" cy="17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21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69248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Create a Communication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8D492-482D-442D-80B4-A7F0FA9D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572669"/>
            <a:ext cx="5384800" cy="3553495"/>
          </a:xfrm>
        </p:spPr>
        <p:txBody>
          <a:bodyPr>
            <a:normAutofit/>
          </a:bodyPr>
          <a:lstStyle/>
          <a:p>
            <a:r>
              <a:rPr lang="en-CA" dirty="0"/>
              <a:t>Lunch and Learn</a:t>
            </a:r>
          </a:p>
          <a:p>
            <a:r>
              <a:rPr lang="en-CA" dirty="0"/>
              <a:t>Brochures</a:t>
            </a:r>
          </a:p>
          <a:p>
            <a:r>
              <a:rPr lang="en-CA" dirty="0"/>
              <a:t>Posters</a:t>
            </a:r>
          </a:p>
          <a:p>
            <a:r>
              <a:rPr lang="en-CA" dirty="0"/>
              <a:t>E-mail</a:t>
            </a:r>
          </a:p>
          <a:p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8A90B-D800-4529-BC83-4DCB2B31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72669"/>
            <a:ext cx="5384800" cy="355349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800" dirty="0"/>
              <a:t>Mental Health Champion / Contact Person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dirty="0"/>
              <a:t>Kahoot or Poll Everywhere contest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dirty="0"/>
              <a:t>Staff meetings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3040B-3094-4917-B221-511CC501EEC2}"/>
              </a:ext>
            </a:extLst>
          </p:cNvPr>
          <p:cNvSpPr txBox="1"/>
          <p:nvPr/>
        </p:nvSpPr>
        <p:spPr>
          <a:xfrm>
            <a:off x="508000" y="5941498"/>
            <a:ext cx="1010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https://www.guardingmindsatwork.ca/about/about-plan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722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69248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Launch the Plan!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8A90B-D800-4529-BC83-4DCB2B31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9788" y="2572669"/>
            <a:ext cx="4042611" cy="3553495"/>
          </a:xfrm>
        </p:spPr>
        <p:txBody>
          <a:bodyPr>
            <a:normAutofit/>
          </a:bodyPr>
          <a:lstStyle/>
          <a:p>
            <a:r>
              <a:rPr lang="en-CA" dirty="0"/>
              <a:t>Track Results</a:t>
            </a:r>
          </a:p>
          <a:p>
            <a:r>
              <a:rPr lang="en-CA" dirty="0"/>
              <a:t>Take Action</a:t>
            </a:r>
          </a:p>
          <a:p>
            <a:pPr lvl="1"/>
            <a:r>
              <a:rPr lang="en-CA" dirty="0"/>
              <a:t>(Plan-Do-Check-Act)</a:t>
            </a:r>
            <a:endParaRPr lang="en-CA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dirty="0"/>
              <a:t>Evaluate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dirty="0"/>
              <a:t>Maintain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AE54201-BF80-42E7-B720-18BFC1F06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3" y="2919665"/>
            <a:ext cx="6421978" cy="35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76530B-B9BA-42D3-9595-BC294A61D516}"/>
              </a:ext>
            </a:extLst>
          </p:cNvPr>
          <p:cNvSpPr/>
          <p:nvPr/>
        </p:nvSpPr>
        <p:spPr>
          <a:xfrm>
            <a:off x="301123" y="1919805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3778"/>
                </a:solidFill>
                <a:latin typeface="Bellslim"/>
              </a:rPr>
              <a:t>1,013,915,275</a:t>
            </a:r>
            <a:endParaRPr lang="en-US" altLang="en-US" sz="800" dirty="0">
              <a:solidFill>
                <a:srgbClr val="000000"/>
              </a:solidFill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3778"/>
                </a:solidFill>
                <a:latin typeface="Bellslim"/>
              </a:rPr>
              <a:t>Total number of interactions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499321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69248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Mental Health First Aid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8D492-482D-442D-80B4-A7F0FA9D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572669"/>
            <a:ext cx="5384800" cy="3553495"/>
          </a:xfrm>
        </p:spPr>
        <p:txBody>
          <a:bodyPr>
            <a:normAutofit/>
          </a:bodyPr>
          <a:lstStyle/>
          <a:p>
            <a:r>
              <a:rPr lang="en-CA" dirty="0"/>
              <a:t>Prevention and crisis intervention are equal partners</a:t>
            </a:r>
          </a:p>
          <a:p>
            <a:r>
              <a:rPr lang="en-CA" dirty="0"/>
              <a:t>Contact Bryan Wall at St. John’s Ambulance Manitoba for local training (bryan.wall@sja.ca)</a:t>
            </a:r>
          </a:p>
          <a:p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8A90B-D800-4529-BC83-4DCB2B31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72669"/>
            <a:ext cx="5384800" cy="355349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800" dirty="0"/>
              <a:t>If a heart surgeon walking down the street sees someone having a heart attack, they don’t perform surgery they perform CPR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3040B-3094-4917-B221-511CC501EEC2}"/>
              </a:ext>
            </a:extLst>
          </p:cNvPr>
          <p:cNvSpPr txBox="1"/>
          <p:nvPr/>
        </p:nvSpPr>
        <p:spPr>
          <a:xfrm>
            <a:off x="508000" y="5941498"/>
            <a:ext cx="1010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https://www.mhfa.ca/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04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69248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Mental Health First Aid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8D492-482D-442D-80B4-A7F0FA9D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572669"/>
            <a:ext cx="5384800" cy="3553495"/>
          </a:xfrm>
        </p:spPr>
        <p:txBody>
          <a:bodyPr>
            <a:normAutofit/>
          </a:bodyPr>
          <a:lstStyle/>
          <a:p>
            <a:r>
              <a:rPr lang="en-CA" dirty="0"/>
              <a:t>Empathy vs. Sympathy</a:t>
            </a:r>
          </a:p>
          <a:p>
            <a:pPr lvl="1"/>
            <a:r>
              <a:rPr lang="en-CA" dirty="0" err="1"/>
              <a:t>Brene</a:t>
            </a:r>
            <a:r>
              <a:rPr lang="en-CA" dirty="0"/>
              <a:t> Brown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8A90B-D800-4529-BC83-4DCB2B31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72669"/>
            <a:ext cx="5384800" cy="355349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800" dirty="0"/>
              <a:t>Empathy drives connection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dirty="0"/>
              <a:t>Take another’s perspective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dirty="0"/>
              <a:t>No judgement!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dirty="0"/>
              <a:t>Recognize others’ emotions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dirty="0"/>
              <a:t>Communicate it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3040B-3094-4917-B221-511CC501EEC2}"/>
              </a:ext>
            </a:extLst>
          </p:cNvPr>
          <p:cNvSpPr txBox="1"/>
          <p:nvPr/>
        </p:nvSpPr>
        <p:spPr>
          <a:xfrm>
            <a:off x="508000" y="5941498"/>
            <a:ext cx="1010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https://www.youtube.com/watch?v=1Evwgu369Jw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04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69248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Mental Health First Aid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8D492-482D-442D-80B4-A7F0FA9D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572669"/>
            <a:ext cx="5384800" cy="3553495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Five Basic Actions of Mental Health First Aid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</a:t>
            </a:r>
          </a:p>
          <a:p>
            <a:r>
              <a:rPr lang="en-CA" dirty="0"/>
              <a:t>L</a:t>
            </a:r>
          </a:p>
          <a:p>
            <a:r>
              <a:rPr lang="en-CA" dirty="0"/>
              <a:t>G</a:t>
            </a:r>
          </a:p>
          <a:p>
            <a:r>
              <a:rPr lang="en-CA" dirty="0"/>
              <a:t>E</a:t>
            </a:r>
          </a:p>
          <a:p>
            <a:r>
              <a:rPr lang="en-CA" dirty="0"/>
              <a:t>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8A90B-D800-4529-BC83-4DCB2B31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72669"/>
            <a:ext cx="5384800" cy="3553495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800" b="1" dirty="0"/>
              <a:t>A</a:t>
            </a:r>
            <a:r>
              <a:rPr lang="en-CA" sz="2800" dirty="0"/>
              <a:t>ssess the risk of Suicide or harm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b="1" dirty="0"/>
              <a:t>L</a:t>
            </a:r>
            <a:r>
              <a:rPr lang="en-CA" sz="2800" dirty="0"/>
              <a:t>isten non-judgementally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b="1" dirty="0"/>
              <a:t>G</a:t>
            </a:r>
            <a:r>
              <a:rPr lang="en-CA" sz="2800" dirty="0"/>
              <a:t>ive reassurance and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b="1" dirty="0"/>
              <a:t>E</a:t>
            </a:r>
            <a:r>
              <a:rPr lang="en-CA" sz="2800" dirty="0"/>
              <a:t>ncourage professional help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b="1" dirty="0"/>
              <a:t>E</a:t>
            </a:r>
            <a:r>
              <a:rPr lang="en-CA" sz="2800" dirty="0"/>
              <a:t>ncourage other supports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1561AA-778E-4549-9C40-3E83BD22D876}"/>
              </a:ext>
            </a:extLst>
          </p:cNvPr>
          <p:cNvSpPr/>
          <p:nvPr/>
        </p:nvSpPr>
        <p:spPr>
          <a:xfrm>
            <a:off x="1363578" y="6101919"/>
            <a:ext cx="10459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https://www.thenationalcouncil.org/wp-content/uploads/2013/10/NC-Mag-MHFA-Origami-Insert.pdf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68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69248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Mental Health First Aid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8A90B-D800-4529-BC83-4DCB2B31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72669"/>
            <a:ext cx="10972800" cy="355349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https://www.youtube.com/watch?time_continue=166&amp;v=25uoUwAXC6w&amp;feature=emb_title</a:t>
            </a:r>
            <a:endParaRPr lang="en-CA" sz="28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www.mentalhealthcommission.ca</a:t>
            </a:r>
            <a:endParaRPr lang="en-CA" sz="28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652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Can We Do Today?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5DF12-D9E3-49F2-A0A0-2820EC9D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AFE4D5-CDC9-46CA-8248-800F3DB52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28" t="11667" r="69343" b="35573"/>
          <a:stretch/>
        </p:blipFill>
        <p:spPr>
          <a:xfrm>
            <a:off x="737936" y="2106859"/>
            <a:ext cx="5662863" cy="4625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1AE6BC-0794-4301-9011-2E88D9F3E4E3}"/>
              </a:ext>
            </a:extLst>
          </p:cNvPr>
          <p:cNvSpPr/>
          <p:nvPr/>
        </p:nvSpPr>
        <p:spPr>
          <a:xfrm>
            <a:off x="6648356" y="3973017"/>
            <a:ext cx="44287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https://www.youtube.com/watch?time_continue=1&amp;v=2OynJJOclGw&amp;feature=emb_title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49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Can We Do Today?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E55B9-BBBC-4FFF-8A2B-25F29F9FC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3711" r="45000" b="47456"/>
          <a:stretch/>
        </p:blipFill>
        <p:spPr>
          <a:xfrm>
            <a:off x="609600" y="2438399"/>
            <a:ext cx="6561056" cy="41869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21CD22-1C1B-47F6-A025-6F8538FACBBD}"/>
              </a:ext>
            </a:extLst>
          </p:cNvPr>
          <p:cNvSpPr/>
          <p:nvPr/>
        </p:nvSpPr>
        <p:spPr>
          <a:xfrm>
            <a:off x="7700210" y="3957936"/>
            <a:ext cx="388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https://www.youtube.com/watch?v=THLOJG8zdR8&amp;feature=emb_title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516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Can We Do Today?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5DF12-D9E3-49F2-A0A0-2820EC9D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E2306-2EFF-44D7-92F1-8E97D540C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9675" r="68552" b="25279"/>
          <a:stretch/>
        </p:blipFill>
        <p:spPr>
          <a:xfrm>
            <a:off x="609600" y="2397803"/>
            <a:ext cx="5021179" cy="42356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7F1F1E-0818-4573-930F-CDD2AD5FEDB7}"/>
              </a:ext>
            </a:extLst>
          </p:cNvPr>
          <p:cNvSpPr/>
          <p:nvPr/>
        </p:nvSpPr>
        <p:spPr>
          <a:xfrm>
            <a:off x="5823284" y="38692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3"/>
              </a:rPr>
              <a:t>https://www.youtube.com/watch?time_continue=2&amp;v=6Ou2oAIVx2g&amp;feature=emb_title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65037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Can We Do Today?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4E6965-B28F-4075-A3B9-7DC95944C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1" t="19273" r="43816" b="21076"/>
          <a:stretch/>
        </p:blipFill>
        <p:spPr>
          <a:xfrm>
            <a:off x="609600" y="2438399"/>
            <a:ext cx="4812632" cy="42939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E87856-557D-4E69-862D-DD37EA872AD8}"/>
              </a:ext>
            </a:extLst>
          </p:cNvPr>
          <p:cNvSpPr/>
          <p:nvPr/>
        </p:nvSpPr>
        <p:spPr>
          <a:xfrm>
            <a:off x="5775158" y="36158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3"/>
              </a:rPr>
              <a:t>https://www.youtube.com/watch?time_continue=7&amp;v=Xq6eHENKKHw&amp;feature=emb_title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56314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1C1851-9229-422F-9D69-5087865B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43201"/>
            <a:ext cx="6753726" cy="3382963"/>
          </a:xfrm>
        </p:spPr>
        <p:txBody>
          <a:bodyPr/>
          <a:lstStyle/>
          <a:p>
            <a:r>
              <a:rPr lang="en-US" dirty="0"/>
              <a:t>On Wednesday, January 29</a:t>
            </a:r>
            <a:r>
              <a:rPr lang="en-US" baseline="30000" dirty="0"/>
              <a:t>th</a:t>
            </a:r>
            <a:r>
              <a:rPr lang="en-US" dirty="0"/>
              <a:t> Bell will donate 5 cents for every text, call, tweet, social media video view, and use of their Facebook frame or Snapchat filter.</a:t>
            </a:r>
          </a:p>
          <a:p>
            <a:r>
              <a:rPr lang="en-US" dirty="0"/>
              <a:t>To find out where the money raised since 2010 has gone, follow this link:</a:t>
            </a:r>
          </a:p>
          <a:p>
            <a:endParaRPr lang="en-US" dirty="0"/>
          </a:p>
          <a:p>
            <a:pPr marL="0" indent="0">
              <a:buNone/>
            </a:pPr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https://letstalk.bell.ca/en/results-impact/#funds</a:t>
            </a:r>
            <a:endParaRPr lang="en-CA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8D906A-D8EB-4BC4-9D08-92B1ABA3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Bell Let’s Talk Day</a:t>
            </a:r>
            <a:endParaRPr lang="en-CA" b="1" dirty="0">
              <a:latin typeface="+mn-lt"/>
            </a:endParaRPr>
          </a:p>
        </p:txBody>
      </p:sp>
      <p:pic>
        <p:nvPicPr>
          <p:cNvPr id="1028" name="Picture 4" descr="Image result for bell let's talk day">
            <a:extLst>
              <a:ext uri="{FF2B5EF4-FFF2-40B4-BE49-F238E27FC236}">
                <a16:creationId xmlns:a16="http://schemas.microsoft.com/office/drawing/2014/main" id="{023382E8-3A2B-444F-93D8-0F46E6DCB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22462" r="10066" b="20979"/>
          <a:stretch/>
        </p:blipFill>
        <p:spPr bwMode="auto">
          <a:xfrm>
            <a:off x="6716483" y="1034546"/>
            <a:ext cx="5154676" cy="17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4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Can We Do Today?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5DF12-D9E3-49F2-A0A0-2820EC9D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1E493A-6516-4F70-AC10-519C8A787483}"/>
              </a:ext>
            </a:extLst>
          </p:cNvPr>
          <p:cNvSpPr/>
          <p:nvPr/>
        </p:nvSpPr>
        <p:spPr>
          <a:xfrm>
            <a:off x="7331241" y="3250214"/>
            <a:ext cx="4700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https://www.youtube.com/watch?time_continue=4&amp;v=YVCCRxJKsx8&amp;feature=emb_title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F89B7-58C5-4AE5-96B7-F9E596675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12468" r="68815" b="46297"/>
          <a:stretch/>
        </p:blipFill>
        <p:spPr>
          <a:xfrm>
            <a:off x="609600" y="2401669"/>
            <a:ext cx="6401529" cy="40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312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Additional Resources -</a:t>
            </a:r>
            <a:br>
              <a:rPr lang="en-CA" dirty="0"/>
            </a:br>
            <a:r>
              <a:rPr lang="en-CA" dirty="0"/>
              <a:t>Substance Abuse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5DF12-D9E3-49F2-A0A0-2820EC9D6F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849431-E87B-473D-AB0A-0C11C540B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43" y="1600201"/>
            <a:ext cx="538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inspirebyexample.ca</a:t>
            </a:r>
          </a:p>
          <a:p>
            <a:r>
              <a:rPr lang="en-CA" sz="2400" dirty="0"/>
              <a:t>National Geographic Drugs Inc. (TV Show)</a:t>
            </a:r>
          </a:p>
          <a:p>
            <a:r>
              <a:rPr lang="en-US" sz="2400" dirty="0"/>
              <a:t>www.catie.ca</a:t>
            </a:r>
          </a:p>
          <a:p>
            <a:r>
              <a:rPr lang="en-CA" sz="2400" dirty="0"/>
              <a:t>This AMERICAN Life (opioid crisis - Podcast)</a:t>
            </a:r>
          </a:p>
          <a:p>
            <a:r>
              <a:rPr lang="en-US" sz="2400" dirty="0"/>
              <a:t>Manitoba Addictions Line 1-855-662-6605</a:t>
            </a:r>
          </a:p>
          <a:p>
            <a:r>
              <a:rPr lang="en-CA" sz="2400" dirty="0" err="1"/>
              <a:t>Rosare</a:t>
            </a:r>
            <a:r>
              <a:rPr lang="en-CA" sz="2400" dirty="0"/>
              <a:t> House Addiction Centre 204-623-6425 (The Pas - 4 week non-residential program)</a:t>
            </a:r>
          </a:p>
          <a:p>
            <a:r>
              <a:rPr lang="en-CA" sz="2400" dirty="0"/>
              <a:t>CODI - Co-occurring disorder initiative (WRHA referral need, symptoms evident)</a:t>
            </a:r>
          </a:p>
          <a:p>
            <a:r>
              <a:rPr lang="en-CA" sz="2400" dirty="0"/>
              <a:t>Red Road lodge - 47 units clean space</a:t>
            </a:r>
          </a:p>
          <a:p>
            <a:endParaRPr lang="en-CA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38B034D-A792-446A-A8C0-1B9A7251AED0}"/>
              </a:ext>
            </a:extLst>
          </p:cNvPr>
          <p:cNvSpPr txBox="1">
            <a:spLocks/>
          </p:cNvSpPr>
          <p:nvPr/>
        </p:nvSpPr>
        <p:spPr>
          <a:xfrm>
            <a:off x="5994400" y="1600200"/>
            <a:ext cx="538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/>
              <a:t>St Raphael Wellness Center 204-956-6650 - 225 Vaughn Street (Not faith based, non profit)</a:t>
            </a:r>
          </a:p>
          <a:p>
            <a:r>
              <a:rPr lang="en-CA" sz="2000" dirty="0"/>
              <a:t>Addictions Foundation of Manitoba - afm.mb.ca #204-944-6200</a:t>
            </a:r>
          </a:p>
          <a:p>
            <a:r>
              <a:rPr lang="en-CA" sz="2000" dirty="0"/>
              <a:t>Youth Addictions centralized Intake Service 1-877-710-3999</a:t>
            </a:r>
          </a:p>
          <a:p>
            <a:r>
              <a:rPr lang="en-CA" sz="2000" dirty="0"/>
              <a:t>MB opioid Support &amp; Treatment 204-944-7070</a:t>
            </a:r>
          </a:p>
          <a:p>
            <a:r>
              <a:rPr lang="en-US" sz="2000" dirty="0"/>
              <a:t>RAAC-RAAM (817 </a:t>
            </a:r>
            <a:r>
              <a:rPr lang="en-US" sz="2000" dirty="0" err="1"/>
              <a:t>Bannatyne</a:t>
            </a:r>
            <a:r>
              <a:rPr lang="en-US" sz="2000" dirty="0"/>
              <a:t>, Tue, wed, Fri 1-3pm) (146 Magnus Tue, wed, Fri, 1-3pm)</a:t>
            </a:r>
          </a:p>
          <a:p>
            <a:r>
              <a:rPr lang="en-CA" sz="2000" dirty="0"/>
              <a:t>AA (Wpg) Tues wed Friday 1-877-254-3348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0324900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Additional Resources -</a:t>
            </a:r>
            <a:br>
              <a:rPr lang="en-CA" dirty="0"/>
            </a:br>
            <a:r>
              <a:rPr lang="en-CA" dirty="0"/>
              <a:t>Mood Disorders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5DF12-D9E3-49F2-A0A0-2820EC9D6F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849431-E87B-473D-AB0A-0C11C540B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43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US" b="1" u="sng" dirty="0"/>
              <a:t>Apps</a:t>
            </a:r>
          </a:p>
          <a:p>
            <a:r>
              <a:rPr lang="en-US" dirty="0"/>
              <a:t>lift (coach me) </a:t>
            </a:r>
          </a:p>
          <a:p>
            <a:r>
              <a:rPr lang="en-US" dirty="0"/>
              <a:t>What’s Up</a:t>
            </a:r>
          </a:p>
          <a:p>
            <a:r>
              <a:rPr lang="en-US" dirty="0"/>
              <a:t>happify </a:t>
            </a:r>
          </a:p>
          <a:p>
            <a:r>
              <a:rPr lang="en-US" dirty="0"/>
              <a:t>DAY One</a:t>
            </a:r>
          </a:p>
          <a:p>
            <a:r>
              <a:rPr lang="en-US" dirty="0"/>
              <a:t>Sleep bug (sleep sounds)</a:t>
            </a:r>
          </a:p>
          <a:p>
            <a:endParaRPr lang="en-CA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38B034D-A792-446A-A8C0-1B9A7251AED0}"/>
              </a:ext>
            </a:extLst>
          </p:cNvPr>
          <p:cNvSpPr txBox="1">
            <a:spLocks/>
          </p:cNvSpPr>
          <p:nvPr/>
        </p:nvSpPr>
        <p:spPr>
          <a:xfrm>
            <a:off x="5994400" y="1600200"/>
            <a:ext cx="538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MOVIES </a:t>
            </a:r>
          </a:p>
          <a:p>
            <a:r>
              <a:rPr lang="en-US" dirty="0"/>
              <a:t>Silver Lining Playbook</a:t>
            </a:r>
          </a:p>
          <a:p>
            <a:r>
              <a:rPr lang="fr-FR" dirty="0"/>
              <a:t>The </a:t>
            </a:r>
            <a:r>
              <a:rPr lang="fr-FR" dirty="0" err="1"/>
              <a:t>Grizzlies</a:t>
            </a:r>
            <a:r>
              <a:rPr lang="fr-FR" dirty="0"/>
              <a:t> (Inuit isolation suicide causes)</a:t>
            </a:r>
          </a:p>
          <a:p>
            <a:r>
              <a:rPr lang="en-US" b="1" u="sng" dirty="0"/>
              <a:t>OTHER RESOURCES</a:t>
            </a:r>
          </a:p>
          <a:p>
            <a:r>
              <a:rPr lang="en-US" dirty="0"/>
              <a:t>Positive Psychology (Martin Seligman)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2262347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Additional Resources -</a:t>
            </a:r>
            <a:br>
              <a:rPr lang="en-CA" dirty="0"/>
            </a:br>
            <a:r>
              <a:rPr lang="en-CA" dirty="0"/>
              <a:t>Crisis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5DF12-D9E3-49F2-A0A0-2820EC9D6F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849431-E87B-473D-AB0A-0C11C540B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43" y="1600201"/>
            <a:ext cx="5384800" cy="5139964"/>
          </a:xfrm>
        </p:spPr>
        <p:txBody>
          <a:bodyPr>
            <a:noAutofit/>
          </a:bodyPr>
          <a:lstStyle/>
          <a:p>
            <a:r>
              <a:rPr lang="en-US" sz="1800" dirty="0"/>
              <a:t>CRISIS Stabilization unit  1-888-482-5361 204-482-5361</a:t>
            </a:r>
          </a:p>
          <a:p>
            <a:r>
              <a:rPr lang="en-CA" sz="1800" dirty="0"/>
              <a:t>Interlake Eastern Regional 24 hr, crisis line 2044825419, 1-866-427-8628</a:t>
            </a:r>
          </a:p>
          <a:p>
            <a:r>
              <a:rPr lang="en-US" sz="1800" dirty="0"/>
              <a:t>NON Crisis intake: 18667576205</a:t>
            </a:r>
          </a:p>
          <a:p>
            <a:r>
              <a:rPr lang="fr-FR" sz="1800" dirty="0"/>
              <a:t>Mobile CRISIS Services 204- 482-5376 1-877-499-8770</a:t>
            </a:r>
          </a:p>
          <a:p>
            <a:r>
              <a:rPr lang="en-CA" sz="1800" dirty="0"/>
              <a:t>Grace Hospital psych unit 5 North</a:t>
            </a:r>
          </a:p>
          <a:p>
            <a:r>
              <a:rPr lang="en-CA" sz="1800" dirty="0"/>
              <a:t>SCE LIFE WORKS (530/549 century) 204- 775-9402</a:t>
            </a:r>
          </a:p>
          <a:p>
            <a:r>
              <a:rPr lang="en-CA" sz="1800" dirty="0"/>
              <a:t>Community mental health intake 204-785-7752 1-816-757-6205</a:t>
            </a:r>
          </a:p>
          <a:p>
            <a:r>
              <a:rPr lang="en-US" sz="1800" dirty="0" err="1"/>
              <a:t>Klinic</a:t>
            </a:r>
            <a:r>
              <a:rPr lang="en-US" sz="1800" dirty="0"/>
              <a:t> Crisis Support 1-877-435-7170</a:t>
            </a:r>
          </a:p>
          <a:p>
            <a:r>
              <a:rPr lang="en-US" sz="1800" dirty="0"/>
              <a:t>CMHA 8 week program for families 204-982-6100</a:t>
            </a:r>
          </a:p>
          <a:p>
            <a:endParaRPr lang="en-CA" sz="1800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38B034D-A792-446A-A8C0-1B9A7251AED0}"/>
              </a:ext>
            </a:extLst>
          </p:cNvPr>
          <p:cNvSpPr txBox="1">
            <a:spLocks/>
          </p:cNvSpPr>
          <p:nvPr/>
        </p:nvSpPr>
        <p:spPr>
          <a:xfrm>
            <a:off x="5994400" y="1600200"/>
            <a:ext cx="538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Bannatyne</a:t>
            </a:r>
            <a:r>
              <a:rPr lang="en-US" sz="1800" dirty="0"/>
              <a:t> Center (HSC) 817 </a:t>
            </a:r>
            <a:r>
              <a:rPr lang="en-US" sz="1800" dirty="0" err="1"/>
              <a:t>Bannatyne</a:t>
            </a:r>
            <a:r>
              <a:rPr lang="en-US" sz="1800" dirty="0"/>
              <a:t> (24/7 Walk in) </a:t>
            </a:r>
          </a:p>
          <a:p>
            <a:r>
              <a:rPr lang="en-US" sz="1800" dirty="0"/>
              <a:t>Base for mobile crisis team (gov.mb.ca 204-940-1781)</a:t>
            </a:r>
          </a:p>
          <a:p>
            <a:r>
              <a:rPr lang="en-CA" sz="1800" dirty="0"/>
              <a:t>Manitoba Suicide Line (Reason to Live)  1-877-Help-170 1-877-435-7170</a:t>
            </a:r>
          </a:p>
          <a:p>
            <a:r>
              <a:rPr lang="en-CA" sz="1800" dirty="0"/>
              <a:t>Manitoba Farm &amp; Rural Support Services  1-866-367-3276 (10AM-9PM)</a:t>
            </a:r>
          </a:p>
          <a:p>
            <a:r>
              <a:rPr lang="en-CA" sz="1800" dirty="0"/>
              <a:t>First Nations + Inuit Hope for Wellness line 1-855-242-3310</a:t>
            </a:r>
          </a:p>
          <a:p>
            <a:r>
              <a:rPr lang="en-US" sz="1800" dirty="0"/>
              <a:t>CBTI - 204-982-3810 (paramedical benefit)</a:t>
            </a:r>
          </a:p>
          <a:p>
            <a:r>
              <a:rPr lang="en-CA" sz="1800" dirty="0"/>
              <a:t>WRHA.mb.ca (adult mental health) </a:t>
            </a:r>
          </a:p>
          <a:p>
            <a:r>
              <a:rPr lang="en-CA" sz="1800" dirty="0"/>
              <a:t>Mood disorder association of MB 1-800-263-1460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18144799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Additional Resources -</a:t>
            </a:r>
            <a:br>
              <a:rPr lang="en-CA" dirty="0"/>
            </a:br>
            <a:r>
              <a:rPr lang="en-CA" dirty="0"/>
              <a:t>Anxiety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5DF12-D9E3-49F2-A0A0-2820EC9D6F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849431-E87B-473D-AB0A-0C11C540B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43" y="1600201"/>
            <a:ext cx="5384800" cy="5139964"/>
          </a:xfrm>
        </p:spPr>
        <p:txBody>
          <a:bodyPr>
            <a:noAutofit/>
          </a:bodyPr>
          <a:lstStyle/>
          <a:p>
            <a:r>
              <a:rPr lang="en-US" b="1" u="sng" dirty="0"/>
              <a:t>Apps</a:t>
            </a:r>
          </a:p>
          <a:p>
            <a:pPr lvl="1"/>
            <a:r>
              <a:rPr lang="en-US" dirty="0"/>
              <a:t>Breathe</a:t>
            </a:r>
          </a:p>
          <a:p>
            <a:pPr lvl="1"/>
            <a:r>
              <a:rPr lang="en-US" dirty="0"/>
              <a:t>Unusual Breathing (by </a:t>
            </a:r>
            <a:r>
              <a:rPr lang="en-US" dirty="0" err="1"/>
              <a:t>Saagra</a:t>
            </a:r>
            <a:r>
              <a:rPr lang="en-US" dirty="0"/>
              <a:t>)</a:t>
            </a:r>
          </a:p>
          <a:p>
            <a:pPr lvl="1"/>
            <a:r>
              <a:rPr lang="en-CA" dirty="0"/>
              <a:t>Self Help for Anxiety Management (SAM)</a:t>
            </a:r>
          </a:p>
          <a:p>
            <a:pPr lvl="1"/>
            <a:r>
              <a:rPr lang="en-US" dirty="0"/>
              <a:t>WORRY BOX </a:t>
            </a:r>
          </a:p>
          <a:p>
            <a:pPr lvl="1"/>
            <a:r>
              <a:rPr lang="en-US" dirty="0"/>
              <a:t>CALM</a:t>
            </a:r>
          </a:p>
          <a:p>
            <a:pPr lvl="1"/>
            <a:r>
              <a:rPr lang="en-US" dirty="0"/>
              <a:t>Headspace*</a:t>
            </a:r>
          </a:p>
          <a:p>
            <a:pPr lvl="1"/>
            <a:r>
              <a:rPr lang="en-US" dirty="0"/>
              <a:t>The Mighty</a:t>
            </a:r>
          </a:p>
          <a:p>
            <a:endParaRPr lang="en-CA" sz="1800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38B034D-A792-446A-A8C0-1B9A7251AED0}"/>
              </a:ext>
            </a:extLst>
          </p:cNvPr>
          <p:cNvSpPr txBox="1">
            <a:spLocks/>
          </p:cNvSpPr>
          <p:nvPr/>
        </p:nvSpPr>
        <p:spPr>
          <a:xfrm>
            <a:off x="5994400" y="1600200"/>
            <a:ext cx="538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BOOKS</a:t>
            </a:r>
          </a:p>
          <a:p>
            <a:pPr lvl="1"/>
            <a:r>
              <a:rPr lang="en-CA" dirty="0"/>
              <a:t>J. Edmund and Bourne-the anxiety and phobia workbook</a:t>
            </a:r>
          </a:p>
          <a:p>
            <a:pPr lvl="1"/>
            <a:r>
              <a:rPr lang="en-CA" dirty="0"/>
              <a:t>The Feel Good Handbook (David Burns)</a:t>
            </a:r>
          </a:p>
          <a:p>
            <a:pPr lvl="1"/>
            <a:r>
              <a:rPr lang="en-CA" dirty="0"/>
              <a:t>Don't Sweat the small stuff (Richard Carlson)</a:t>
            </a:r>
          </a:p>
          <a:p>
            <a:pPr lvl="1"/>
            <a:r>
              <a:rPr lang="en-CA" dirty="0"/>
              <a:t>Power of No (</a:t>
            </a:r>
            <a:r>
              <a:rPr lang="en-CA" dirty="0" err="1"/>
              <a:t>Jamest</a:t>
            </a:r>
            <a:r>
              <a:rPr lang="en-CA" dirty="0"/>
              <a:t> Claudia </a:t>
            </a:r>
            <a:r>
              <a:rPr lang="en-CA" dirty="0" err="1"/>
              <a:t>Altucher</a:t>
            </a:r>
            <a:r>
              <a:rPr lang="en-CA" dirty="0"/>
              <a:t>)</a:t>
            </a:r>
          </a:p>
          <a:p>
            <a:pPr lvl="1"/>
            <a:r>
              <a:rPr lang="en-US" dirty="0"/>
              <a:t>Monkey Mind (Daniel Smith)</a:t>
            </a:r>
          </a:p>
          <a:p>
            <a:pPr lvl="1"/>
            <a:r>
              <a:rPr lang="en-CA" dirty="0"/>
              <a:t>Why Zebras Don't get ulcers (Robert Sapolsky)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6109346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F2F02-8930-4AAF-BF90-A902E6570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Information here is based on…</a:t>
            </a:r>
          </a:p>
          <a:p>
            <a:r>
              <a:rPr lang="en-CA" dirty="0"/>
              <a:t>“</a:t>
            </a:r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Hazard is a Hazard</a:t>
            </a:r>
            <a:r>
              <a:rPr lang="en-CA" dirty="0"/>
              <a:t>” developed by the Canadian Mental Health Association and the Manitoba Federation of Labour Occupational Health Centre</a:t>
            </a:r>
          </a:p>
          <a:p>
            <a:r>
              <a:rPr lang="en-C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“Mental Health First Aid</a:t>
            </a:r>
            <a:r>
              <a:rPr lang="en-CA" dirty="0">
                <a:solidFill>
                  <a:srgbClr val="0070C0"/>
                </a:solidFill>
              </a:rPr>
              <a:t>” </a:t>
            </a:r>
            <a:r>
              <a:rPr lang="en-CA" dirty="0"/>
              <a:t>developed by the Mental Health Commission of Canada</a:t>
            </a:r>
          </a:p>
          <a:p>
            <a:endParaRPr lang="en-CA" dirty="0"/>
          </a:p>
          <a:p>
            <a:r>
              <a:rPr lang="en-CA" dirty="0"/>
              <a:t>Guarding Minds at Work, Canadian Mental Health Association, and the Mental Health Commission of Canada have also been borrowed from heavily for this presentation.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Mental Health in the Workplace	</a:t>
            </a:r>
          </a:p>
        </p:txBody>
      </p:sp>
    </p:spTree>
    <p:extLst>
      <p:ext uri="{BB962C8B-B14F-4D97-AF65-F5344CB8AC3E}">
        <p14:creationId xmlns:p14="http://schemas.microsoft.com/office/powerpoint/2010/main" val="3195932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F2F02-8930-4AAF-BF90-A902E6570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Both workshops are scheduled for two days, this session will be run approximately 35 minutes, </a:t>
            </a:r>
            <a:r>
              <a:rPr lang="en-CA" dirty="0" err="1"/>
              <a:t>soooooooo</a:t>
            </a:r>
            <a:r>
              <a:rPr lang="en-CA" dirty="0"/>
              <a:t>……..…</a:t>
            </a:r>
          </a:p>
          <a:p>
            <a:endParaRPr lang="en-CA" dirty="0"/>
          </a:p>
          <a:p>
            <a:r>
              <a:rPr lang="en-CA" dirty="0"/>
              <a:t>Understanding that, this session will provide you with enough information to get started supporting mental health in your community and workplace, as well as a resource listing to get more information.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Mental Health in the Workplace	</a:t>
            </a:r>
          </a:p>
        </p:txBody>
      </p:sp>
    </p:spTree>
    <p:extLst>
      <p:ext uri="{BB962C8B-B14F-4D97-AF65-F5344CB8AC3E}">
        <p14:creationId xmlns:p14="http://schemas.microsoft.com/office/powerpoint/2010/main" val="14872100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Mental Health in the Workplace… the Process	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7DD6488-5210-48CF-A902-97B79B7F6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7" t="9377" r="44688" b="8137"/>
          <a:stretch/>
        </p:blipFill>
        <p:spPr>
          <a:xfrm>
            <a:off x="3879527" y="2117558"/>
            <a:ext cx="7950873" cy="41344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FB2E69-6B0C-4F3A-B248-58F8069A2DE9}"/>
              </a:ext>
            </a:extLst>
          </p:cNvPr>
          <p:cNvSpPr/>
          <p:nvPr/>
        </p:nvSpPr>
        <p:spPr>
          <a:xfrm>
            <a:off x="345414" y="6488668"/>
            <a:ext cx="4415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https://www.guardingmindsatwork.ca/</a:t>
            </a:r>
            <a:endParaRPr lang="en-C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193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6924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13 Factors: Addressing Mental Health in the Workplace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8D492-482D-442D-80B4-A7F0FA9D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572669"/>
            <a:ext cx="5384800" cy="3553495"/>
          </a:xfrm>
        </p:spPr>
        <p:txBody>
          <a:bodyPr>
            <a:normAutofit fontScale="92500"/>
          </a:bodyPr>
          <a:lstStyle/>
          <a:p>
            <a:r>
              <a:rPr lang="en-CA" dirty="0"/>
              <a:t>Organizational Culture</a:t>
            </a:r>
          </a:p>
          <a:p>
            <a:r>
              <a:rPr lang="en-CA" dirty="0"/>
              <a:t>Psychological and Social Support</a:t>
            </a:r>
          </a:p>
          <a:p>
            <a:r>
              <a:rPr lang="en-CA" dirty="0"/>
              <a:t>Clear Leadership &amp; Expectations</a:t>
            </a:r>
          </a:p>
          <a:p>
            <a:r>
              <a:rPr lang="en-CA" dirty="0"/>
              <a:t>Civility &amp; Respect</a:t>
            </a:r>
          </a:p>
          <a:p>
            <a:r>
              <a:rPr lang="en-CA" dirty="0"/>
              <a:t>Psychological Demands</a:t>
            </a:r>
          </a:p>
          <a:p>
            <a:r>
              <a:rPr lang="en-CA" dirty="0"/>
              <a:t>Growth &amp; Development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8A90B-D800-4529-BC83-4DCB2B31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72669"/>
            <a:ext cx="5384800" cy="3553495"/>
          </a:xfrm>
        </p:spPr>
        <p:txBody>
          <a:bodyPr>
            <a:normAutofit fontScale="92500"/>
          </a:bodyPr>
          <a:lstStyle/>
          <a:p>
            <a:r>
              <a:rPr lang="en-CA" dirty="0"/>
              <a:t>Recognition &amp; Reward</a:t>
            </a:r>
          </a:p>
          <a:p>
            <a:r>
              <a:rPr lang="en-CA" dirty="0"/>
              <a:t>Involvement &amp; Influence</a:t>
            </a:r>
          </a:p>
          <a:p>
            <a:r>
              <a:rPr lang="en-CA" dirty="0"/>
              <a:t>Workload Management</a:t>
            </a:r>
          </a:p>
          <a:p>
            <a:r>
              <a:rPr lang="en-CA" dirty="0"/>
              <a:t>Engagement</a:t>
            </a:r>
          </a:p>
          <a:p>
            <a:r>
              <a:rPr lang="en-CA" dirty="0"/>
              <a:t>Balance</a:t>
            </a:r>
          </a:p>
          <a:p>
            <a:r>
              <a:rPr lang="en-CA" dirty="0"/>
              <a:t>Psychological Protection</a:t>
            </a:r>
          </a:p>
          <a:p>
            <a:r>
              <a:rPr lang="en-CA" dirty="0"/>
              <a:t>Protection of Physical Safety</a:t>
            </a:r>
          </a:p>
          <a:p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3040B-3094-4917-B221-511CC501EEC2}"/>
              </a:ext>
            </a:extLst>
          </p:cNvPr>
          <p:cNvSpPr txBox="1"/>
          <p:nvPr/>
        </p:nvSpPr>
        <p:spPr>
          <a:xfrm>
            <a:off x="508000" y="6101919"/>
            <a:ext cx="1010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https://www.mentalhealthcommission.ca/English/13-factors-addressing-mental-health-workplace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37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69248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Identify Organizational Needs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8D492-482D-442D-80B4-A7F0FA9D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572669"/>
            <a:ext cx="6497053" cy="355349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Guarding Minds at Work survey</a:t>
            </a:r>
          </a:p>
          <a:p>
            <a:r>
              <a:rPr lang="en-CA" dirty="0">
                <a:hlinkClick r:id="rId2"/>
              </a:rPr>
              <a:t>https://www.guardingmindsatwork.ca/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Self assessment from senior leadership and frontline perception surveys often produce different results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5636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69248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Determine Assessment Resources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8A90B-D800-4529-BC83-4DCB2B31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72669"/>
            <a:ext cx="5384800" cy="3553495"/>
          </a:xfrm>
        </p:spPr>
        <p:txBody>
          <a:bodyPr>
            <a:normAutofit/>
          </a:bodyPr>
          <a:lstStyle/>
          <a:p>
            <a:r>
              <a:rPr lang="en-CA" dirty="0"/>
              <a:t>Understand the tools you have:</a:t>
            </a:r>
          </a:p>
          <a:p>
            <a:pPr lvl="1"/>
            <a:r>
              <a:rPr lang="en-CA" dirty="0"/>
              <a:t>What can they tell you?</a:t>
            </a:r>
          </a:p>
          <a:p>
            <a:pPr lvl="1"/>
            <a:r>
              <a:rPr lang="en-CA" dirty="0"/>
              <a:t>How will you deploy them?</a:t>
            </a:r>
          </a:p>
          <a:p>
            <a:pPr lvl="1"/>
            <a:r>
              <a:rPr lang="en-CA" dirty="0"/>
              <a:t>What actions are you prepared to take based on the results?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3040B-3094-4917-B221-511CC501EEC2}"/>
              </a:ext>
            </a:extLst>
          </p:cNvPr>
          <p:cNvSpPr txBox="1"/>
          <p:nvPr/>
        </p:nvSpPr>
        <p:spPr>
          <a:xfrm>
            <a:off x="283410" y="3679561"/>
            <a:ext cx="1010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https://www.guardingmindsatwork.ca/about/about-resources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7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20CC7-13FD-4BBA-8F61-5C220E4A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269248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Identify Key Participants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8D492-482D-442D-80B4-A7F0FA9D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572669"/>
            <a:ext cx="5384800" cy="3553495"/>
          </a:xfrm>
        </p:spPr>
        <p:txBody>
          <a:bodyPr>
            <a:normAutofit/>
          </a:bodyPr>
          <a:lstStyle/>
          <a:p>
            <a:r>
              <a:rPr lang="en-CA" dirty="0"/>
              <a:t>Internal</a:t>
            </a:r>
          </a:p>
          <a:p>
            <a:pPr lvl="1"/>
            <a:r>
              <a:rPr lang="en-CA" dirty="0"/>
              <a:t>Safety Committee</a:t>
            </a:r>
          </a:p>
          <a:p>
            <a:pPr lvl="1"/>
            <a:r>
              <a:rPr lang="en-CA" dirty="0"/>
              <a:t>Senior Leadership</a:t>
            </a:r>
          </a:p>
          <a:p>
            <a:pPr lvl="1"/>
            <a:r>
              <a:rPr lang="en-CA" dirty="0"/>
              <a:t>Union</a:t>
            </a:r>
          </a:p>
          <a:p>
            <a:pPr lvl="1"/>
            <a:r>
              <a:rPr lang="en-CA" dirty="0"/>
              <a:t>Frontline Supervisors</a:t>
            </a:r>
          </a:p>
          <a:p>
            <a:pPr lvl="1"/>
            <a:r>
              <a:rPr lang="en-CA" dirty="0"/>
              <a:t>Human Resources</a:t>
            </a:r>
          </a:p>
          <a:p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8A90B-D800-4529-BC83-4DCB2B31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72669"/>
            <a:ext cx="5384800" cy="3553495"/>
          </a:xfrm>
        </p:spPr>
        <p:txBody>
          <a:bodyPr>
            <a:normAutofit/>
          </a:bodyPr>
          <a:lstStyle/>
          <a:p>
            <a:r>
              <a:rPr lang="en-CA" dirty="0"/>
              <a:t>External</a:t>
            </a:r>
          </a:p>
          <a:p>
            <a:pPr lvl="1"/>
            <a:r>
              <a:rPr lang="en-CA" dirty="0">
                <a:hlinkClick r:id="rId2"/>
              </a:rPr>
              <a:t>https://letstalk.bell.ca/en/taking-positive-action</a:t>
            </a:r>
            <a:endParaRPr lang="en-CA" dirty="0"/>
          </a:p>
          <a:p>
            <a:pPr lvl="1"/>
            <a:r>
              <a:rPr lang="en-CA" dirty="0"/>
              <a:t>IBSPs (Made Safe)</a:t>
            </a:r>
          </a:p>
          <a:p>
            <a:pPr lvl="1"/>
            <a:r>
              <a:rPr lang="en-CA" dirty="0"/>
              <a:t>MFL OHC</a:t>
            </a:r>
          </a:p>
          <a:p>
            <a:pPr lvl="1"/>
            <a:r>
              <a:rPr lang="en-CA" dirty="0"/>
              <a:t>Canadian Mental Health Association</a:t>
            </a:r>
          </a:p>
          <a:p>
            <a:pPr lvl="1"/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3040B-3094-4917-B221-511CC501EEC2}"/>
              </a:ext>
            </a:extLst>
          </p:cNvPr>
          <p:cNvSpPr txBox="1"/>
          <p:nvPr/>
        </p:nvSpPr>
        <p:spPr>
          <a:xfrm>
            <a:off x="508000" y="5941498"/>
            <a:ext cx="1010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www.madesafe.ca/contact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38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ade Safe PowerPoint Templat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C62423"/>
      </a:accent1>
      <a:accent2>
        <a:srgbClr val="F7B718"/>
      </a:accent2>
      <a:accent3>
        <a:srgbClr val="595959"/>
      </a:accent3>
      <a:accent4>
        <a:srgbClr val="7F7F7F"/>
      </a:accent4>
      <a:accent5>
        <a:srgbClr val="BFBFBF"/>
      </a:accent5>
      <a:accent6>
        <a:srgbClr val="E32726"/>
      </a:accent6>
      <a:hlink>
        <a:srgbClr val="F7B718"/>
      </a:hlink>
      <a:folHlink>
        <a:srgbClr val="C62423"/>
      </a:folHlink>
    </a:clrScheme>
    <a:fontScheme name="MADE SAF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4298</TotalTime>
  <Words>1226</Words>
  <Application>Microsoft Office PowerPoint</Application>
  <PresentationFormat>Widescreen</PresentationFormat>
  <Paragraphs>186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Bellslim</vt:lpstr>
      <vt:lpstr>Brandon Grotesque Light</vt:lpstr>
      <vt:lpstr>Calibri</vt:lpstr>
      <vt:lpstr>Open Sans</vt:lpstr>
      <vt:lpstr>1_Made Safe PowerPoint Template</vt:lpstr>
      <vt:lpstr>Bell Let’s Talk Day</vt:lpstr>
      <vt:lpstr>Bell Let’s Talk Day</vt:lpstr>
      <vt:lpstr>Mental Health in the Workplace </vt:lpstr>
      <vt:lpstr>Mental Health in the Workplace </vt:lpstr>
      <vt:lpstr>Mental Health in the Workplace… the Process </vt:lpstr>
      <vt:lpstr>13 Factors: Addressing Mental Health in the Workplace</vt:lpstr>
      <vt:lpstr>Identify Organizational Needs</vt:lpstr>
      <vt:lpstr>Determine Assessment Resources</vt:lpstr>
      <vt:lpstr>Identify Key Participants</vt:lpstr>
      <vt:lpstr>Create a Communication Plan</vt:lpstr>
      <vt:lpstr>Launch the Plan!</vt:lpstr>
      <vt:lpstr>Mental Health First Aid</vt:lpstr>
      <vt:lpstr>Mental Health First Aid</vt:lpstr>
      <vt:lpstr>Mental Health First Aid</vt:lpstr>
      <vt:lpstr>Mental Health First Aid</vt:lpstr>
      <vt:lpstr>What Can We Do Today?</vt:lpstr>
      <vt:lpstr>What Can We Do Today?</vt:lpstr>
      <vt:lpstr>What Can We Do Today?</vt:lpstr>
      <vt:lpstr>What Can We Do Today?</vt:lpstr>
      <vt:lpstr>What Can We Do Today?</vt:lpstr>
      <vt:lpstr>Additional Resources - Substance Abuse</vt:lpstr>
      <vt:lpstr>Additional Resources - Mood Disorders</vt:lpstr>
      <vt:lpstr>Additional Resources - Crisis</vt:lpstr>
      <vt:lpstr>Additional Resources - Anxiety</vt:lpstr>
    </vt:vector>
  </TitlesOfParts>
  <Company>CME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 SAFE</dc:title>
  <dc:creator>Dani Desautels</dc:creator>
  <cp:lastModifiedBy>madesafe</cp:lastModifiedBy>
  <cp:revision>258</cp:revision>
  <cp:lastPrinted>2018-10-04T17:06:26Z</cp:lastPrinted>
  <dcterms:created xsi:type="dcterms:W3CDTF">2016-08-24T12:50:15Z</dcterms:created>
  <dcterms:modified xsi:type="dcterms:W3CDTF">2020-01-28T19:42:45Z</dcterms:modified>
</cp:coreProperties>
</file>