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sldIdLst>
    <p:sldId id="256" r:id="rId2"/>
    <p:sldId id="361" r:id="rId3"/>
    <p:sldId id="392" r:id="rId4"/>
    <p:sldId id="393" r:id="rId5"/>
    <p:sldId id="394" r:id="rId6"/>
    <p:sldId id="400" r:id="rId7"/>
    <p:sldId id="395" r:id="rId8"/>
    <p:sldId id="401" r:id="rId9"/>
    <p:sldId id="396" r:id="rId10"/>
    <p:sldId id="397" r:id="rId11"/>
    <p:sldId id="398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367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62423"/>
    <a:srgbClr val="414042"/>
    <a:srgbClr val="F7B718"/>
    <a:srgbClr val="DB2828"/>
    <a:srgbClr val="6D6E71"/>
    <a:srgbClr val="E32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94"/>
  </p:normalViewPr>
  <p:slideViewPr>
    <p:cSldViewPr snapToGrid="0">
      <p:cViewPr varScale="1">
        <p:scale>
          <a:sx n="48" d="100"/>
          <a:sy n="48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9DCD6AB-1FDF-453A-9371-AE053988DF11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E7F893-C5EB-4B0E-AFB4-5337501A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5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5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The hazards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We’re all responsible for machine guarding!</a:t>
            </a:r>
          </a:p>
          <a:p>
            <a:endParaRPr lang="en-CA" dirty="0"/>
          </a:p>
          <a:p>
            <a:r>
              <a:rPr lang="en-CA" dirty="0"/>
              <a:t>The hazards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Its you!!!  You’ve got your hands on the hazard, your face in the line of fire, you need to identify the risks!</a:t>
            </a:r>
          </a:p>
          <a:p>
            <a:endParaRPr lang="en-CA" dirty="0"/>
          </a:p>
          <a:p>
            <a:r>
              <a:rPr lang="en-CA" dirty="0"/>
              <a:t>The hazards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The hazards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The hazards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We’re all responsible for machine guarding!</a:t>
            </a:r>
          </a:p>
          <a:p>
            <a:endParaRPr lang="en-CA" dirty="0"/>
          </a:p>
          <a:p>
            <a:r>
              <a:rPr lang="en-CA" dirty="0"/>
              <a:t>The hazards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893-C5EB-4B0E-AFB4-5337501A2D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de Safe Logo (002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1586" y="1591480"/>
            <a:ext cx="11603070" cy="38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0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1"/>
            <a:ext cx="10972800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14031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95400"/>
            <a:ext cx="10972800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20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95400"/>
            <a:ext cx="10972800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1"/>
            <a:ext cx="10972800" cy="3382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14031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4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14031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95400"/>
            <a:ext cx="10972800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56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E4A1-2D0B-4849-B88C-289012059964}" type="datetime1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www.madesafe.ca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9B2-BA25-4CF7-B620-5658867AE4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85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5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02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9598" y="530225"/>
            <a:ext cx="10734263" cy="11398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4400">
                <a:solidFill>
                  <a:srgbClr val="000000"/>
                </a:solidFill>
                <a:latin typeface="Brandon Grotesque Light"/>
                <a:ea typeface="Brandon Grotesque Light"/>
                <a:cs typeface="Brandon Grotesque Light"/>
                <a:sym typeface="Brandon Grotesque Light"/>
              </a:defRPr>
            </a:pPr>
            <a:endParaRPr/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672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672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1836-5F0C-4813-898C-4CC4153D913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2" y="6363256"/>
            <a:ext cx="1759516" cy="362953"/>
          </a:xfrm>
          <a:prstGeom prst="rect">
            <a:avLst/>
          </a:prstGeom>
        </p:spPr>
      </p:pic>
      <p:sp>
        <p:nvSpPr>
          <p:cNvPr id="9" name="Slide Number Placeholder 5" hidden="1"/>
          <p:cNvSpPr txBox="1">
            <a:spLocks/>
          </p:cNvSpPr>
          <p:nvPr/>
        </p:nvSpPr>
        <p:spPr>
          <a:xfrm>
            <a:off x="609600" y="6326416"/>
            <a:ext cx="88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29B3F9-5CEA-4995-834C-E0892F0EB07B}" type="slidenum">
              <a:rPr lang="en-US" altLang="en-US" sz="1800" smtClean="0"/>
              <a:pPr/>
              <a:t>‹#›</a:t>
            </a:fld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944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5" r:id="rId8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63978"/>
            <a:ext cx="8534400" cy="15320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Machine Safety and North Forge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MADE SFE</a:t>
            </a:r>
          </a:p>
        </p:txBody>
      </p:sp>
    </p:spTree>
    <p:extLst>
      <p:ext uri="{BB962C8B-B14F-4D97-AF65-F5344CB8AC3E}">
        <p14:creationId xmlns:p14="http://schemas.microsoft.com/office/powerpoint/2010/main" val="89037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Where is Machine 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21E5-B7D9-43B7-AED8-ED165734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31" y="2684964"/>
            <a:ext cx="4042611" cy="3763227"/>
          </a:xfrm>
        </p:spPr>
        <p:txBody>
          <a:bodyPr>
            <a:noAutofit/>
          </a:bodyPr>
          <a:lstStyle/>
          <a:p>
            <a:r>
              <a:rPr lang="en-CA" sz="2800" dirty="0"/>
              <a:t>At the Source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Along the Path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At the Operator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2DFF8-96FB-4E27-BCF4-48A552B6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63" y="2114946"/>
            <a:ext cx="6028737" cy="43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7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Why is Machine 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21E5-B7D9-43B7-AED8-ED165734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497" y="2438400"/>
            <a:ext cx="5486400" cy="393031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Moving parts (e.g., entanglement, friction, abrasion, cutting, severing, shearing, stabbing, puncturing, impact, crushing, etc.)</a:t>
            </a:r>
          </a:p>
          <a:p>
            <a:r>
              <a:rPr lang="en-CA" dirty="0"/>
              <a:t>Energy </a:t>
            </a:r>
          </a:p>
          <a:p>
            <a:r>
              <a:rPr lang="en-CA" dirty="0"/>
              <a:t>Heat or cold</a:t>
            </a:r>
          </a:p>
          <a:p>
            <a:r>
              <a:rPr lang="en-CA" dirty="0"/>
              <a:t>Noise</a:t>
            </a:r>
          </a:p>
          <a:p>
            <a:r>
              <a:rPr lang="en-CA" dirty="0"/>
              <a:t>Vibration</a:t>
            </a:r>
          </a:p>
          <a:p>
            <a:r>
              <a:rPr lang="en-CA" dirty="0"/>
              <a:t>Radiation</a:t>
            </a:r>
          </a:p>
          <a:p>
            <a:r>
              <a:rPr lang="en-CA" dirty="0"/>
              <a:t>Gas or liquid under pressure</a:t>
            </a:r>
          </a:p>
          <a:p>
            <a:r>
              <a:rPr lang="en-CA" dirty="0"/>
              <a:t>Psychosocial hazards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77449-19E7-4679-B616-75394C64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07360"/>
            <a:ext cx="5101394" cy="35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41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to Guard Our Machines?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C2AE96-18F4-4D17-8D15-5E78A6093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88240"/>
              </p:ext>
            </p:extLst>
          </p:nvPr>
        </p:nvGraphicFramePr>
        <p:xfrm>
          <a:off x="609600" y="2756194"/>
          <a:ext cx="10972800" cy="137160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398994663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607364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Elimination - remove the hazard from the workplace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Process design, redesign or modification including changing the layout to eliminate hazards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Eliminate or reduce human interaction in the process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Automate tasks, material handling (e.g., lift tables, conveyors, balancers), or ventilation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794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F26DE74-1642-4BDB-BFD0-63A869E3A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6" t="16452" r="4549" b="9249"/>
          <a:stretch/>
        </p:blipFill>
        <p:spPr>
          <a:xfrm>
            <a:off x="1138990" y="3429000"/>
            <a:ext cx="4058684" cy="32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25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to Guard Our Machines?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056B2B-7992-45F7-934B-B9BA60CBC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148973"/>
              </p:ext>
            </p:extLst>
          </p:nvPr>
        </p:nvGraphicFramePr>
        <p:xfrm>
          <a:off x="609600" y="2723791"/>
          <a:ext cx="10972800" cy="82296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171901219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4148680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Substitution - replace hazardous materials or machines with less hazardous ones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Machines that have energy containment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Machines with lower energy (e.g., lower speed, force, pressure, temperature, amperage, noise, or volume)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14809"/>
                  </a:ext>
                </a:extLst>
              </a:tr>
            </a:tbl>
          </a:graphicData>
        </a:graphic>
      </p:graphicFrame>
      <p:pic>
        <p:nvPicPr>
          <p:cNvPr id="10242" name="Picture 2" descr="Image result for riding mower hedge trimming">
            <a:extLst>
              <a:ext uri="{FF2B5EF4-FFF2-40B4-BE49-F238E27FC236}">
                <a16:creationId xmlns:a16="http://schemas.microsoft.com/office/drawing/2014/main" id="{47C8ABB5-EB0A-4F52-A77B-103160F5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6" y="3719763"/>
            <a:ext cx="455839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hedge trimming use">
            <a:extLst>
              <a:ext uri="{FF2B5EF4-FFF2-40B4-BE49-F238E27FC236}">
                <a16:creationId xmlns:a16="http://schemas.microsoft.com/office/drawing/2014/main" id="{BEEA17C3-AA87-40D6-99F7-6D381EB8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50" y="3832141"/>
            <a:ext cx="3257954" cy="24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ECFC5EC9-B4EC-43F2-BC49-72209630DEEA}"/>
              </a:ext>
            </a:extLst>
          </p:cNvPr>
          <p:cNvSpPr/>
          <p:nvPr/>
        </p:nvSpPr>
        <p:spPr>
          <a:xfrm>
            <a:off x="1155033" y="3304674"/>
            <a:ext cx="3609472" cy="3416968"/>
          </a:xfrm>
          <a:prstGeom prst="noSmoking">
            <a:avLst/>
          </a:prstGeom>
          <a:solidFill>
            <a:srgbClr val="C62423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5482D6E2-7699-42A8-825A-AB9C49F2FABD}"/>
              </a:ext>
            </a:extLst>
          </p:cNvPr>
          <p:cNvSpPr/>
          <p:nvPr/>
        </p:nvSpPr>
        <p:spPr>
          <a:xfrm>
            <a:off x="6800423" y="3546751"/>
            <a:ext cx="3581982" cy="3011101"/>
          </a:xfrm>
          <a:prstGeom prst="heart">
            <a:avLst/>
          </a:prstGeom>
          <a:solidFill>
            <a:srgbClr val="33CC33">
              <a:alpha val="32941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20846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to Guard Our Machines?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BDA5E7D-FA37-4BB7-87A0-0877D0340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136612"/>
              </p:ext>
            </p:extLst>
          </p:nvPr>
        </p:nvGraphicFramePr>
        <p:xfrm>
          <a:off x="609600" y="2586631"/>
          <a:ext cx="10972800" cy="109728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1957560516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382747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Engineering Controls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Installation of safeguards (see types above)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Installation of complementary measures such as emergency stop devices, platforms, or guardrails for fall protection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762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271875B-3B47-418F-95CB-E3729D13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01" y="3082372"/>
            <a:ext cx="3067520" cy="3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9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to Guard Our Machines?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BE80A3E-6A26-4432-9632-D9A396C7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148396"/>
              </p:ext>
            </p:extLst>
          </p:nvPr>
        </p:nvGraphicFramePr>
        <p:xfrm>
          <a:off x="609600" y="2606040"/>
          <a:ext cx="10972800" cy="822960"/>
        </p:xfrm>
        <a:graphic>
          <a:graphicData uri="http://schemas.openxmlformats.org/drawingml/2006/table">
            <a:tbl>
              <a:tblPr/>
              <a:tblGrid>
                <a:gridCol w="6031832">
                  <a:extLst>
                    <a:ext uri="{9D8B030D-6E8A-4147-A177-3AD203B41FA5}">
                      <a16:colId xmlns:a16="http://schemas.microsoft.com/office/drawing/2014/main" val="1634805651"/>
                    </a:ext>
                  </a:extLst>
                </a:gridCol>
                <a:gridCol w="4940968">
                  <a:extLst>
                    <a:ext uri="{9D8B030D-6E8A-4147-A177-3AD203B41FA5}">
                      <a16:colId xmlns:a16="http://schemas.microsoft.com/office/drawing/2014/main" val="1488991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Systems that increase awareness of potential hazards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Lights, beacons, strobes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Backup alarms, notification systems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Hazard warning signs, placards, labels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89042"/>
                  </a:ext>
                </a:extLst>
              </a:tr>
            </a:tbl>
          </a:graphicData>
        </a:graphic>
      </p:graphicFrame>
      <p:pic>
        <p:nvPicPr>
          <p:cNvPr id="8194" name="Picture 2" descr="Image result for floor tape machine safety">
            <a:extLst>
              <a:ext uri="{FF2B5EF4-FFF2-40B4-BE49-F238E27FC236}">
                <a16:creationId xmlns:a16="http://schemas.microsoft.com/office/drawing/2014/main" id="{EA1C0010-E762-43D6-8846-23E62605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4" y="3429000"/>
            <a:ext cx="3756127" cy="3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achine safety warning beacon">
            <a:extLst>
              <a:ext uri="{FF2B5EF4-FFF2-40B4-BE49-F238E27FC236}">
                <a16:creationId xmlns:a16="http://schemas.microsoft.com/office/drawing/2014/main" id="{4EEB7FDC-5731-4EC0-B525-D14D37CA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75" y="3908008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952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to Guard Our Machines?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B186DDB-638B-4676-B04A-BFF97EC44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200324"/>
              </p:ext>
            </p:extLst>
          </p:nvPr>
        </p:nvGraphicFramePr>
        <p:xfrm>
          <a:off x="609600" y="2747052"/>
          <a:ext cx="10972800" cy="109728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390734118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737414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Administrative Controls - controls that alter the way the work is done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Training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Housekeeping processes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Safe job processes, rotation of workers, changing work schedules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50191"/>
                  </a:ext>
                </a:extLst>
              </a:tr>
            </a:tbl>
          </a:graphicData>
        </a:graphic>
      </p:graphicFrame>
      <p:pic>
        <p:nvPicPr>
          <p:cNvPr id="7170" name="Picture 2" descr="Image result for administrative safety controls">
            <a:extLst>
              <a:ext uri="{FF2B5EF4-FFF2-40B4-BE49-F238E27FC236}">
                <a16:creationId xmlns:a16="http://schemas.microsoft.com/office/drawing/2014/main" id="{52CCC590-635E-4F92-A591-972F84CD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28" y="3429000"/>
            <a:ext cx="2868278" cy="28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909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How to Guard Our Machines?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B118226-D1D0-42BE-B737-E2B63EA87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52432"/>
              </p:ext>
            </p:extLst>
          </p:nvPr>
        </p:nvGraphicFramePr>
        <p:xfrm>
          <a:off x="609600" y="2743200"/>
          <a:ext cx="10972800" cy="137160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1071803809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506475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Personal Protective Equipment - equipment worn by individuals to reduce exposure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Protective eyewear and </a:t>
                      </a:r>
                      <a:r>
                        <a:rPr lang="en-CA" b="0" dirty="0" err="1">
                          <a:effectLst/>
                        </a:rPr>
                        <a:t>faceshields</a:t>
                      </a:r>
                      <a:endParaRPr lang="en-CA" b="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Hard hats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Hearing protection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Hand protection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CA" b="0" dirty="0">
                          <a:effectLst/>
                        </a:rPr>
                        <a:t>Protective footwear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360251"/>
                  </a:ext>
                </a:extLst>
              </a:tr>
            </a:tbl>
          </a:graphicData>
        </a:graphic>
      </p:graphicFrame>
      <p:pic>
        <p:nvPicPr>
          <p:cNvPr id="6146" name="Picture 2" descr="Image result for ppe">
            <a:extLst>
              <a:ext uri="{FF2B5EF4-FFF2-40B4-BE49-F238E27FC236}">
                <a16:creationId xmlns:a16="http://schemas.microsoft.com/office/drawing/2014/main" id="{4EE7493E-79D5-43CD-BBE0-05B53235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7" y="3429000"/>
            <a:ext cx="4313572" cy="323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910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The Next Steps?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DEB86-ED82-47DB-AEF9-6013A7AC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Machine Safety Audit Checklist</a:t>
            </a:r>
          </a:p>
          <a:p>
            <a:r>
              <a:rPr lang="en-CA" dirty="0"/>
              <a:t>Plant Level Hazard Assessments</a:t>
            </a:r>
          </a:p>
          <a:p>
            <a:r>
              <a:rPr lang="en-CA" dirty="0"/>
              <a:t>Machine Commissioning Process</a:t>
            </a:r>
          </a:p>
          <a:p>
            <a:r>
              <a:rPr lang="en-CA" dirty="0"/>
              <a:t>Job Hazard Analysis</a:t>
            </a:r>
          </a:p>
        </p:txBody>
      </p:sp>
      <p:pic>
        <p:nvPicPr>
          <p:cNvPr id="11266" name="Picture 2" descr="Image result for the next steps">
            <a:extLst>
              <a:ext uri="{FF2B5EF4-FFF2-40B4-BE49-F238E27FC236}">
                <a16:creationId xmlns:a16="http://schemas.microsoft.com/office/drawing/2014/main" id="{BFB19105-14B0-4034-B37B-B685C112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37" y="3429000"/>
            <a:ext cx="5470622" cy="29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089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0FE1D09-9FAF-4AB6-838B-FE282D828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+mj-lt"/>
            </a:endParaRPr>
          </a:p>
          <a:p>
            <a:r>
              <a:rPr lang="en-CA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54327733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FA08B7-D695-48FB-8346-2E20FB553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36" y="2852735"/>
            <a:ext cx="6066046" cy="31275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SAFE Work Certified!!!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EC302-62B3-4527-BA5C-2183BB25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297" y="2852735"/>
            <a:ext cx="4319467" cy="313062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77542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01221"/>
            <a:ext cx="10972800" cy="1143000"/>
          </a:xfrm>
        </p:spPr>
        <p:txBody>
          <a:bodyPr/>
          <a:lstStyle/>
          <a:p>
            <a:r>
              <a:rPr lang="en-CA" dirty="0">
                <a:latin typeface="+mn-lt"/>
              </a:rPr>
              <a:t>SAFE Work Certified companies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9499" y="3193885"/>
            <a:ext cx="1980151" cy="19801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558EC5-E348-452A-8EA3-4BA5158077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2508" y="2137343"/>
            <a:ext cx="5907021" cy="4564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56F2B-1119-4944-9FE5-010DACDA36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0937" y="1934748"/>
            <a:ext cx="1143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B185F-EC9A-4A8C-B5FE-EC07DE7703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0025" y="3268692"/>
            <a:ext cx="1124824" cy="32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992FD-49B1-4FF1-9541-56A8C781523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0581" y="4183961"/>
            <a:ext cx="1083712" cy="489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F2789-548B-49DF-BC0E-21CECD621B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5329" y="5333874"/>
            <a:ext cx="1207296" cy="5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606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Machine Guarding and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230D-77A3-44ED-A335-2A32CB596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30906"/>
            <a:ext cx="5486400" cy="3577390"/>
          </a:xfrm>
        </p:spPr>
        <p:txBody>
          <a:bodyPr>
            <a:normAutofit/>
          </a:bodyPr>
          <a:lstStyle/>
          <a:p>
            <a:r>
              <a:rPr lang="en-CA" sz="3200" dirty="0"/>
              <a:t>Who</a:t>
            </a:r>
          </a:p>
          <a:p>
            <a:r>
              <a:rPr lang="en-CA" sz="3200" dirty="0"/>
              <a:t>What</a:t>
            </a:r>
          </a:p>
          <a:p>
            <a:r>
              <a:rPr lang="en-CA" sz="3200" dirty="0"/>
              <a:t>When</a:t>
            </a:r>
          </a:p>
          <a:p>
            <a:r>
              <a:rPr lang="en-CA" sz="3200" dirty="0"/>
              <a:t>Where</a:t>
            </a:r>
          </a:p>
          <a:p>
            <a:r>
              <a:rPr lang="en-CA" sz="3200" dirty="0"/>
              <a:t>Why</a:t>
            </a:r>
          </a:p>
          <a:p>
            <a:r>
              <a:rPr lang="en-CA" sz="3200" dirty="0"/>
              <a:t>How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5 stages of grief meme">
            <a:extLst>
              <a:ext uri="{FF2B5EF4-FFF2-40B4-BE49-F238E27FC236}">
                <a16:creationId xmlns:a16="http://schemas.microsoft.com/office/drawing/2014/main" id="{D5B7C320-E53B-46AF-AF27-28600AE76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/>
          <a:stretch/>
        </p:blipFill>
        <p:spPr bwMode="auto">
          <a:xfrm>
            <a:off x="3421456" y="3429000"/>
            <a:ext cx="8543598" cy="31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22D6E-532D-43D8-8F55-D75EF612DEDC}"/>
              </a:ext>
            </a:extLst>
          </p:cNvPr>
          <p:cNvSpPr txBox="1"/>
          <p:nvPr/>
        </p:nvSpPr>
        <p:spPr>
          <a:xfrm>
            <a:off x="8907856" y="3428998"/>
            <a:ext cx="2674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machine guarding</a:t>
            </a:r>
          </a:p>
        </p:txBody>
      </p:sp>
    </p:spTree>
    <p:extLst>
      <p:ext uri="{BB962C8B-B14F-4D97-AF65-F5344CB8AC3E}">
        <p14:creationId xmlns:p14="http://schemas.microsoft.com/office/powerpoint/2010/main" val="42865397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FA08B7-D695-48FB-8346-2E20FB553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236" y="2852735"/>
            <a:ext cx="6066046" cy="31275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Who is Machine Guarding?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C48AA-F23A-4C09-A6F3-A254234AF0C3}"/>
              </a:ext>
            </a:extLst>
          </p:cNvPr>
          <p:cNvSpPr/>
          <p:nvPr/>
        </p:nvSpPr>
        <p:spPr>
          <a:xfrm>
            <a:off x="7299157" y="3502964"/>
            <a:ext cx="43955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We’re each responsible for machine safety.</a:t>
            </a:r>
          </a:p>
          <a:p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Whether it’s your finger, eye, or process… or your neighbours!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AA77B-224B-459B-836A-74323666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00" y="247764"/>
            <a:ext cx="3736528" cy="23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185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Who is REALLY Responsible for Machine Guarding?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A553B-954D-4BA2-92AF-2A93E624B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126" y="2122714"/>
            <a:ext cx="6946232" cy="44087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LOOK REALLY CLOSELY, RIGHT HERE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B2F6690-0414-40BD-A271-7161EF257487}"/>
              </a:ext>
            </a:extLst>
          </p:cNvPr>
          <p:cNvSpPr/>
          <p:nvPr/>
        </p:nvSpPr>
        <p:spPr>
          <a:xfrm>
            <a:off x="6201849" y="2726871"/>
            <a:ext cx="734786" cy="7347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3641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What is Machine 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21E5-B7D9-43B7-AED8-ED165734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296" y="2728119"/>
            <a:ext cx="5486400" cy="3672682"/>
          </a:xfrm>
        </p:spPr>
        <p:txBody>
          <a:bodyPr>
            <a:normAutofit/>
          </a:bodyPr>
          <a:lstStyle/>
          <a:p>
            <a:r>
              <a:rPr lang="en-CA" dirty="0"/>
              <a:t>From the CSA Standard Z432 Safeguarding of Machinery:</a:t>
            </a:r>
          </a:p>
          <a:p>
            <a:endParaRPr lang="en-CA" dirty="0"/>
          </a:p>
          <a:p>
            <a:pPr marL="457200" lvl="1" indent="0">
              <a:buNone/>
            </a:pPr>
            <a:r>
              <a:rPr lang="en-CA" dirty="0"/>
              <a:t>“… protective measures consisting of the use of specific technical means, called safeguards (guards, protective-devices), to protect workers from hazards that cannot be reasonably removed or sufficiently limited by design.”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20576-319C-45F5-BD61-C5C99C49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438400"/>
            <a:ext cx="4401269" cy="36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613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What is Machine 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21E5-B7D9-43B7-AED8-ED165734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8657"/>
            <a:ext cx="5598696" cy="4082144"/>
          </a:xfrm>
        </p:spPr>
        <p:txBody>
          <a:bodyPr>
            <a:noAutofit/>
          </a:bodyPr>
          <a:lstStyle/>
          <a:p>
            <a:r>
              <a:rPr lang="en-CA" sz="1600" b="1" dirty="0"/>
              <a:t>Adjustable guard </a:t>
            </a:r>
            <a:r>
              <a:rPr lang="en-CA" sz="1600" dirty="0"/>
              <a:t>- a fixed guard that is adjustable as a whole or that incorporates adjustable parts. The adjustment to the guard remains fixed during operation.</a:t>
            </a:r>
          </a:p>
          <a:p>
            <a:r>
              <a:rPr lang="en-CA" sz="1600" b="1" dirty="0"/>
              <a:t>Fixed distance guard </a:t>
            </a:r>
            <a:endParaRPr lang="en-CA" sz="1600" dirty="0"/>
          </a:p>
          <a:p>
            <a:r>
              <a:rPr lang="en-CA" sz="1600" b="1" dirty="0"/>
              <a:t>Fixed guard </a:t>
            </a:r>
            <a:r>
              <a:rPr lang="en-CA" sz="1600" dirty="0"/>
              <a:t>- a guard kept in place requiring tools for the removal or opening.</a:t>
            </a:r>
          </a:p>
          <a:p>
            <a:r>
              <a:rPr lang="en-CA" sz="1600" b="1" dirty="0"/>
              <a:t>Interlocked guard </a:t>
            </a:r>
          </a:p>
          <a:p>
            <a:r>
              <a:rPr lang="en-CA" sz="1600" b="1" dirty="0"/>
              <a:t>Movable guard </a:t>
            </a:r>
            <a:r>
              <a:rPr lang="en-CA" sz="1600" dirty="0"/>
              <a:t>- a guard connected by mechanical means (e.g., hinges or slides) to the machine frame or an adjacent fixed element. It can be opened without the use of tools.</a:t>
            </a:r>
          </a:p>
          <a:p>
            <a:r>
              <a:rPr lang="en-CA" sz="1600" b="1" dirty="0"/>
              <a:t>Self-closing guard </a:t>
            </a:r>
            <a:r>
              <a:rPr lang="en-CA" sz="1600" dirty="0"/>
              <a:t>- movable guard operated by a machine element (for example a moving table) or by the workpiece or a part of the machining jig.</a:t>
            </a:r>
          </a:p>
        </p:txBody>
      </p:sp>
      <p:pic>
        <p:nvPicPr>
          <p:cNvPr id="2050" name="Picture 2" descr="Image result for machine guarding">
            <a:extLst>
              <a:ext uri="{FF2B5EF4-FFF2-40B4-BE49-F238E27FC236}">
                <a16:creationId xmlns:a16="http://schemas.microsoft.com/office/drawing/2014/main" id="{F9769920-6C0F-4F1F-AD76-CF51EFD7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" y="2575330"/>
            <a:ext cx="527140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388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8AF2D5-2BCD-4C43-B4DC-0A228DA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When is Machine 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21E5-B7D9-43B7-AED8-ED165734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39" y="2728119"/>
            <a:ext cx="5486400" cy="3382963"/>
          </a:xfrm>
        </p:spPr>
        <p:txBody>
          <a:bodyPr/>
          <a:lstStyle/>
          <a:p>
            <a:r>
              <a:rPr lang="en-CA" dirty="0"/>
              <a:t>Prior to commissioning the equipment.</a:t>
            </a:r>
          </a:p>
          <a:p>
            <a:r>
              <a:rPr lang="en-CA" dirty="0"/>
              <a:t>Review prior to starting a new process</a:t>
            </a:r>
          </a:p>
          <a:p>
            <a:r>
              <a:rPr lang="en-CA" dirty="0"/>
              <a:t>Review after making machine modifications</a:t>
            </a:r>
          </a:p>
          <a:p>
            <a:r>
              <a:rPr lang="en-CA" dirty="0"/>
              <a:t>Review following internal or external incidents</a:t>
            </a:r>
          </a:p>
        </p:txBody>
      </p:sp>
      <p:pic>
        <p:nvPicPr>
          <p:cNvPr id="3074" name="Picture 2" descr="Image result for machine guard cartoon">
            <a:extLst>
              <a:ext uri="{FF2B5EF4-FFF2-40B4-BE49-F238E27FC236}">
                <a16:creationId xmlns:a16="http://schemas.microsoft.com/office/drawing/2014/main" id="{1CDD43FE-E925-400E-AC55-DEC10CF8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10" y="1018172"/>
            <a:ext cx="40481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452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Made Safe PowerPoint Templat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C62423"/>
      </a:accent1>
      <a:accent2>
        <a:srgbClr val="F7B718"/>
      </a:accent2>
      <a:accent3>
        <a:srgbClr val="595959"/>
      </a:accent3>
      <a:accent4>
        <a:srgbClr val="7F7F7F"/>
      </a:accent4>
      <a:accent5>
        <a:srgbClr val="BFBFBF"/>
      </a:accent5>
      <a:accent6>
        <a:srgbClr val="E32726"/>
      </a:accent6>
      <a:hlink>
        <a:srgbClr val="F7B718"/>
      </a:hlink>
      <a:folHlink>
        <a:srgbClr val="C62423"/>
      </a:folHlink>
    </a:clrScheme>
    <a:fontScheme name="MADE SA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649</Words>
  <Application>Microsoft Office PowerPoint</Application>
  <PresentationFormat>Widescreen</PresentationFormat>
  <Paragraphs>122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Brandon Grotesque Light</vt:lpstr>
      <vt:lpstr>Calibri</vt:lpstr>
      <vt:lpstr>1_Made Safe PowerPoint Template</vt:lpstr>
      <vt:lpstr>MADE SFE</vt:lpstr>
      <vt:lpstr>SAFE Work Certified!!!</vt:lpstr>
      <vt:lpstr>SAFE Work Certified companies</vt:lpstr>
      <vt:lpstr>Machine Guarding and You!</vt:lpstr>
      <vt:lpstr>Who is Machine Guarding?</vt:lpstr>
      <vt:lpstr>Who is REALLY Responsible for Machine Guarding?</vt:lpstr>
      <vt:lpstr>What is Machine Guarding?</vt:lpstr>
      <vt:lpstr>What is Machine Guarding?</vt:lpstr>
      <vt:lpstr>When is Machine Guarding?</vt:lpstr>
      <vt:lpstr>Where is Machine Guarding?</vt:lpstr>
      <vt:lpstr>Why is Machine Guarding?</vt:lpstr>
      <vt:lpstr>How to Guard Our Machines?</vt:lpstr>
      <vt:lpstr>How to Guard Our Machines?</vt:lpstr>
      <vt:lpstr>How to Guard Our Machines?</vt:lpstr>
      <vt:lpstr>How to Guard Our Machines?</vt:lpstr>
      <vt:lpstr>How to Guard Our Machines?</vt:lpstr>
      <vt:lpstr>How to Guard Our Machines?</vt:lpstr>
      <vt:lpstr>The Next Steps?</vt:lpstr>
      <vt:lpstr>PowerPoint Presentation</vt:lpstr>
    </vt:vector>
  </TitlesOfParts>
  <Company>CME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SAFE</dc:title>
  <dc:creator>Dani Desautels</dc:creator>
  <cp:lastModifiedBy>Nathan Rasmussen</cp:lastModifiedBy>
  <cp:revision>233</cp:revision>
  <cp:lastPrinted>2018-10-04T17:06:26Z</cp:lastPrinted>
  <dcterms:created xsi:type="dcterms:W3CDTF">2016-08-24T12:50:15Z</dcterms:created>
  <dcterms:modified xsi:type="dcterms:W3CDTF">2019-12-10T22:40:49Z</dcterms:modified>
</cp:coreProperties>
</file>